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67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024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0408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IN" dirty="0"/>
              <a:t>Components of Macro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458200" cy="4389120"/>
          </a:xfrm>
        </p:spPr>
        <p:txBody>
          <a:bodyPr/>
          <a:lstStyle/>
          <a:p>
            <a:r>
              <a:rPr lang="en-IN" dirty="0"/>
              <a:t>Political</a:t>
            </a:r>
          </a:p>
          <a:p>
            <a:r>
              <a:rPr lang="en-IN" dirty="0"/>
              <a:t>Economic</a:t>
            </a:r>
          </a:p>
          <a:p>
            <a:r>
              <a:rPr lang="en-IN" dirty="0"/>
              <a:t>Social and Cultural</a:t>
            </a:r>
          </a:p>
          <a:p>
            <a:r>
              <a:rPr lang="en-IN" dirty="0"/>
              <a:t>Technological</a:t>
            </a:r>
          </a:p>
          <a:p>
            <a:r>
              <a:rPr lang="en-IN" dirty="0"/>
              <a:t>Legal</a:t>
            </a:r>
          </a:p>
          <a:p>
            <a:r>
              <a:rPr lang="en-IN" dirty="0"/>
              <a:t>Ecological/ Natural</a:t>
            </a:r>
          </a:p>
          <a:p>
            <a:r>
              <a:rPr lang="en-IN" dirty="0"/>
              <a:t>Demographic</a:t>
            </a:r>
          </a:p>
          <a:p>
            <a:r>
              <a:rPr lang="en-IN" dirty="0"/>
              <a:t>International </a:t>
            </a:r>
          </a:p>
          <a:p>
            <a:r>
              <a:rPr lang="en-US" dirty="0"/>
              <a:t>Ethical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66123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IN" dirty="0"/>
              <a:t>          Educational Environment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486400"/>
          </a:xfrm>
        </p:spPr>
        <p:txBody>
          <a:bodyPr/>
          <a:lstStyle/>
          <a:p>
            <a:endParaRPr lang="en-IN" dirty="0"/>
          </a:p>
          <a:p>
            <a:pPr marL="0" indent="0" algn="just">
              <a:buNone/>
            </a:pPr>
            <a:r>
              <a:rPr lang="en-IN" dirty="0"/>
              <a:t>Educational Environment is the economic surrounding or situation within which the education , training and manpower development activities are undertaken. It  is the education system which creates human capital. </a:t>
            </a:r>
          </a:p>
          <a:p>
            <a:pPr marL="0" indent="0" algn="just">
              <a:buNone/>
            </a:pPr>
            <a:r>
              <a:rPr lang="en-IN" dirty="0"/>
              <a:t>Features of educational environment in India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N" dirty="0"/>
              <a:t>Influencing factors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N" dirty="0"/>
              <a:t>Close connection with business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N" dirty="0"/>
              <a:t>Business supports education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N" dirty="0"/>
              <a:t>Position of educational environment in India</a:t>
            </a:r>
          </a:p>
        </p:txBody>
      </p:sp>
    </p:spTree>
    <p:extLst>
      <p:ext uri="{BB962C8B-B14F-4D97-AF65-F5344CB8AC3E}">
        <p14:creationId xmlns:p14="http://schemas.microsoft.com/office/powerpoint/2010/main" val="4166086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Impact of Education on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/>
              <a:t> Growth of Professionalism in business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Change in attitude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Inflow of social skills in business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Trained leadership in business sector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Creativity and innovation in business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Ensures </a:t>
            </a:r>
            <a:r>
              <a:rPr lang="en-IN" dirty="0"/>
              <a:t>optimum utilization of resources in business</a:t>
            </a:r>
          </a:p>
        </p:txBody>
      </p:sp>
    </p:spTree>
    <p:extLst>
      <p:ext uri="{BB962C8B-B14F-4D97-AF65-F5344CB8AC3E}">
        <p14:creationId xmlns:p14="http://schemas.microsoft.com/office/powerpoint/2010/main" val="2799548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Measures to improve standards in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Management Courses- high calibre</a:t>
            </a:r>
          </a:p>
          <a:p>
            <a:r>
              <a:rPr lang="en-IN" dirty="0"/>
              <a:t>Sponsored educational institutions</a:t>
            </a:r>
          </a:p>
          <a:p>
            <a:r>
              <a:rPr lang="en-IN" dirty="0"/>
              <a:t>Privatization and globalization in higher education</a:t>
            </a:r>
          </a:p>
          <a:p>
            <a:r>
              <a:rPr lang="en-IN" dirty="0"/>
              <a:t>Use of modern techniques</a:t>
            </a:r>
          </a:p>
          <a:p>
            <a:r>
              <a:rPr lang="en-IN" dirty="0"/>
              <a:t>Training to teachers</a:t>
            </a:r>
          </a:p>
          <a:p>
            <a:r>
              <a:rPr lang="en-IN" dirty="0"/>
              <a:t>Industry and Academics</a:t>
            </a:r>
          </a:p>
          <a:p>
            <a:r>
              <a:rPr lang="en-IN" dirty="0"/>
              <a:t>Quality education 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4122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Measures to improve education environment in India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Expenditure to be raised</a:t>
            </a:r>
          </a:p>
          <a:p>
            <a:r>
              <a:rPr lang="en-IN" dirty="0"/>
              <a:t>Adequate opportunities</a:t>
            </a:r>
          </a:p>
          <a:p>
            <a:r>
              <a:rPr lang="en-IN" dirty="0"/>
              <a:t>Literacy rate to be increased</a:t>
            </a:r>
          </a:p>
          <a:p>
            <a:r>
              <a:rPr lang="en-IN" dirty="0"/>
              <a:t>Funds for research</a:t>
            </a:r>
          </a:p>
          <a:p>
            <a:r>
              <a:rPr lang="en-IN" dirty="0"/>
              <a:t>Quality education  </a:t>
            </a:r>
          </a:p>
          <a:p>
            <a:r>
              <a:rPr lang="en-IN" dirty="0"/>
              <a:t>Autonomy</a:t>
            </a:r>
          </a:p>
          <a:p>
            <a:r>
              <a:rPr lang="en-IN" dirty="0"/>
              <a:t>Vocational education and </a:t>
            </a:r>
            <a:r>
              <a:rPr lang="en-IN"/>
              <a:t>Skill development</a:t>
            </a:r>
          </a:p>
        </p:txBody>
      </p:sp>
    </p:spTree>
    <p:extLst>
      <p:ext uri="{BB962C8B-B14F-4D97-AF65-F5344CB8AC3E}">
        <p14:creationId xmlns:p14="http://schemas.microsoft.com/office/powerpoint/2010/main" val="604690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770888"/>
          </a:xfrm>
        </p:spPr>
        <p:txBody>
          <a:bodyPr>
            <a:normAutofit/>
          </a:bodyPr>
          <a:lstStyle/>
          <a:p>
            <a:r>
              <a:rPr lang="en-IN" dirty="0"/>
              <a:t>INTERNATIONAL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991600" cy="4770120"/>
          </a:xfrm>
        </p:spPr>
        <p:txBody>
          <a:bodyPr/>
          <a:lstStyle/>
          <a:p>
            <a:r>
              <a:rPr lang="en-IN" dirty="0"/>
              <a:t>Very important component of business environment</a:t>
            </a:r>
          </a:p>
          <a:p>
            <a:r>
              <a:rPr lang="en-IN" dirty="0"/>
              <a:t>Result of international events which include political and economic</a:t>
            </a:r>
          </a:p>
          <a:p>
            <a:r>
              <a:rPr lang="en-IN" dirty="0"/>
              <a:t>Factors and forces  which are global in nature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7540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1143000"/>
          </a:xfrm>
        </p:spPr>
        <p:txBody>
          <a:bodyPr>
            <a:normAutofit/>
          </a:bodyPr>
          <a:lstStyle/>
          <a:p>
            <a:r>
              <a:rPr lang="en-IN" dirty="0"/>
              <a:t>World Trade Organization (WTO)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991600" cy="4770120"/>
          </a:xfrm>
        </p:spPr>
        <p:txBody>
          <a:bodyPr/>
          <a:lstStyle/>
          <a:p>
            <a:r>
              <a:rPr lang="en-IN" dirty="0"/>
              <a:t>Started functioning from 1</a:t>
            </a:r>
            <a:r>
              <a:rPr lang="en-IN" baseline="30000" dirty="0"/>
              <a:t>st</a:t>
            </a:r>
            <a:r>
              <a:rPr lang="en-IN" dirty="0"/>
              <a:t> January, 1995</a:t>
            </a:r>
          </a:p>
          <a:p>
            <a:r>
              <a:rPr lang="en-IN" dirty="0"/>
              <a:t>Result of Uruguay round of negotiations</a:t>
            </a:r>
          </a:p>
          <a:p>
            <a:r>
              <a:rPr lang="en-IN" dirty="0"/>
              <a:t>Successor of GATT</a:t>
            </a:r>
          </a:p>
          <a:p>
            <a:r>
              <a:rPr lang="en-IN" dirty="0"/>
              <a:t>India is one of the founder  members of WTO</a:t>
            </a:r>
          </a:p>
          <a:p>
            <a:r>
              <a:rPr lang="en-IN" dirty="0"/>
              <a:t>WTO has 160 countries  as its members </a:t>
            </a:r>
          </a:p>
          <a:p>
            <a:r>
              <a:rPr lang="en-IN" dirty="0"/>
              <a:t>Based at Geneva, Switzerland</a:t>
            </a:r>
          </a:p>
        </p:txBody>
      </p:sp>
    </p:spTree>
    <p:extLst>
      <p:ext uri="{BB962C8B-B14F-4D97-AF65-F5344CB8AC3E}">
        <p14:creationId xmlns:p14="http://schemas.microsoft.com/office/powerpoint/2010/main" val="740017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Objectives of WTO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Free trade i.e. trade without discrimination</a:t>
            </a:r>
          </a:p>
          <a:p>
            <a:r>
              <a:rPr lang="en-IN" dirty="0"/>
              <a:t>Growth of less developed countries</a:t>
            </a:r>
          </a:p>
          <a:p>
            <a:r>
              <a:rPr lang="en-IN" dirty="0"/>
              <a:t>Protection and preservation of environment</a:t>
            </a:r>
          </a:p>
          <a:p>
            <a:r>
              <a:rPr lang="en-IN" dirty="0"/>
              <a:t>Raising the standard of living of citizens of its member countries</a:t>
            </a:r>
          </a:p>
          <a:p>
            <a:r>
              <a:rPr lang="en-IN" dirty="0"/>
              <a:t>Creation of full employment situation</a:t>
            </a:r>
          </a:p>
          <a:p>
            <a:r>
              <a:rPr lang="en-IN" dirty="0"/>
              <a:t>Settlement of trade disputes among member countries</a:t>
            </a:r>
          </a:p>
          <a:p>
            <a:r>
              <a:rPr lang="en-IN" dirty="0"/>
              <a:t>Adopts the principle of sustainable development</a:t>
            </a:r>
          </a:p>
        </p:txBody>
      </p:sp>
    </p:spTree>
    <p:extLst>
      <p:ext uri="{BB962C8B-B14F-4D97-AF65-F5344CB8AC3E}">
        <p14:creationId xmlns:p14="http://schemas.microsoft.com/office/powerpoint/2010/main" val="215232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TRADING BLOCS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Formation of group of countries for mutual benefits</a:t>
            </a:r>
          </a:p>
          <a:p>
            <a:r>
              <a:rPr lang="en-IN" dirty="0"/>
              <a:t>Some Trading Blocs are:- 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 European Union 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Formed to make rapid progress in European countries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It is the most powerful as well as progressive and successful trading bloc in the world </a:t>
            </a:r>
          </a:p>
        </p:txBody>
      </p:sp>
    </p:spTree>
    <p:extLst>
      <p:ext uri="{BB962C8B-B14F-4D97-AF65-F5344CB8AC3E}">
        <p14:creationId xmlns:p14="http://schemas.microsoft.com/office/powerpoint/2010/main" val="1089796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NAFTA North American Free Trade Agreement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USA, Canada  and Mexico</a:t>
            </a:r>
          </a:p>
          <a:p>
            <a:r>
              <a:rPr lang="en-US" dirty="0"/>
              <a:t>Came into operation in 1994</a:t>
            </a:r>
          </a:p>
          <a:p>
            <a:pPr marL="0" indent="0">
              <a:buNone/>
            </a:pPr>
            <a:r>
              <a:rPr lang="en-US" dirty="0"/>
              <a:t>Objectives of NAFTA:-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More and easy access to financial 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develop social and cultural relations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develop industrial growth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Lowering trade barriers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2833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219200"/>
            <a:ext cx="838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Definition of Business Environment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According to Davis, Keith: “ Environment of a business means the aggregate of all conditions, events and influences that surround and affect it.” 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u="sng" dirty="0">
                <a:latin typeface="Times New Roman" pitchFamily="18" charset="0"/>
                <a:cs typeface="Times New Roman" pitchFamily="18" charset="0"/>
              </a:rPr>
              <a:t>Main Features/ Nature  of Business Environment:-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Environment is the surrounding situation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Environment is multi-faceted and dynamic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has a far reaching impact on business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needs adaptability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Two broad components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Environment is complex and uncertain 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042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SAARC- South Asian Nations for Regional Co-operation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Association of south Asian countries</a:t>
            </a:r>
          </a:p>
          <a:p>
            <a:r>
              <a:rPr lang="en-US" dirty="0"/>
              <a:t>8 countries are the members of SAARC</a:t>
            </a:r>
          </a:p>
          <a:p>
            <a:r>
              <a:rPr lang="en-US" dirty="0"/>
              <a:t>India is also one of the member</a:t>
            </a:r>
          </a:p>
          <a:p>
            <a:pPr marL="0" indent="0">
              <a:buNone/>
            </a:pPr>
            <a:r>
              <a:rPr lang="en-US" dirty="0"/>
              <a:t>Objectives of SAARC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develop cooperation among the member countries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promote economic and social development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strengthen the relationship and cooperation among these countries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promote the welfare of the people of these countries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4264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95400"/>
            <a:ext cx="8767613" cy="538734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54707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90566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Inter- Relationship between Business and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Closely related concepts</a:t>
            </a:r>
          </a:p>
          <a:p>
            <a:endParaRPr lang="en-IN" dirty="0"/>
          </a:p>
          <a:p>
            <a:r>
              <a:rPr lang="en-IN" dirty="0"/>
              <a:t>Business has limited capacity to influence environment</a:t>
            </a:r>
          </a:p>
          <a:p>
            <a:endParaRPr lang="en-IN" dirty="0"/>
          </a:p>
          <a:p>
            <a:r>
              <a:rPr lang="en-IN" dirty="0"/>
              <a:t>Continuous interaction with environment 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Integrated approach to business environment is a must for survival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3718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029200"/>
          </a:xfrm>
        </p:spPr>
        <p:txBody>
          <a:bodyPr/>
          <a:lstStyle/>
          <a:p>
            <a:r>
              <a:rPr lang="en-IN" dirty="0"/>
              <a:t>                   BUSINESS ENVIRONMENT 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Down Arrow 3"/>
          <p:cNvSpPr/>
          <p:nvPr/>
        </p:nvSpPr>
        <p:spPr>
          <a:xfrm>
            <a:off x="4572000" y="1143000"/>
            <a:ext cx="304800" cy="1219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1752600" y="2667000"/>
            <a:ext cx="2819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5029200" y="2667000"/>
            <a:ext cx="2819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EXTERNAL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2819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  INTERNAL</a:t>
            </a:r>
          </a:p>
        </p:txBody>
      </p:sp>
    </p:spTree>
    <p:extLst>
      <p:ext uri="{BB962C8B-B14F-4D97-AF65-F5344CB8AC3E}">
        <p14:creationId xmlns:p14="http://schemas.microsoft.com/office/powerpoint/2010/main" val="2122812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57200"/>
            <a:ext cx="9067800" cy="1219200"/>
          </a:xfrm>
        </p:spPr>
        <p:txBody>
          <a:bodyPr>
            <a:normAutofit fontScale="90000"/>
          </a:bodyPr>
          <a:lstStyle/>
          <a:p>
            <a:r>
              <a:rPr lang="en-IN" dirty="0"/>
              <a:t> </a:t>
            </a:r>
            <a:r>
              <a:rPr lang="en-IN" sz="4000" dirty="0"/>
              <a:t>COMPONENTS OF INTERNAL ENVIRONMENT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534400" cy="4389120"/>
          </a:xfrm>
        </p:spPr>
        <p:txBody>
          <a:bodyPr/>
          <a:lstStyle/>
          <a:p>
            <a:r>
              <a:rPr lang="en-IN" dirty="0"/>
              <a:t>Goals of the organization</a:t>
            </a:r>
          </a:p>
          <a:p>
            <a:r>
              <a:rPr lang="en-IN" dirty="0"/>
              <a:t>Value based management</a:t>
            </a:r>
          </a:p>
          <a:p>
            <a:r>
              <a:rPr lang="en-IN" dirty="0"/>
              <a:t>Corporate image</a:t>
            </a:r>
          </a:p>
          <a:p>
            <a:r>
              <a:rPr lang="en-IN" dirty="0"/>
              <a:t>Physical and Financial resources</a:t>
            </a:r>
          </a:p>
          <a:p>
            <a:r>
              <a:rPr lang="en-IN" dirty="0"/>
              <a:t>Human Resources</a:t>
            </a:r>
          </a:p>
          <a:p>
            <a:r>
              <a:rPr lang="en-IN" dirty="0"/>
              <a:t>Labour Relations</a:t>
            </a:r>
          </a:p>
          <a:p>
            <a:r>
              <a:rPr lang="en-IN" dirty="0"/>
              <a:t>R&amp;D facilities</a:t>
            </a:r>
          </a:p>
          <a:p>
            <a:r>
              <a:rPr lang="en-IN" dirty="0"/>
              <a:t>Strong Financial Base</a:t>
            </a:r>
          </a:p>
        </p:txBody>
      </p:sp>
    </p:spTree>
    <p:extLst>
      <p:ext uri="{BB962C8B-B14F-4D97-AF65-F5344CB8AC3E}">
        <p14:creationId xmlns:p14="http://schemas.microsoft.com/office/powerpoint/2010/main" val="3713353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243"/>
            <a:ext cx="8229600" cy="7775594"/>
          </a:xfrm>
        </p:spPr>
        <p:txBody>
          <a:bodyPr/>
          <a:lstStyle/>
          <a:p>
            <a:r>
              <a:rPr lang="en-IN" dirty="0"/>
              <a:t>                EXTERNAL ENVIRONMENT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Down Arrow 3"/>
          <p:cNvSpPr/>
          <p:nvPr/>
        </p:nvSpPr>
        <p:spPr>
          <a:xfrm>
            <a:off x="3886200" y="762000"/>
            <a:ext cx="304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ounded Rectangle 4"/>
          <p:cNvSpPr/>
          <p:nvPr/>
        </p:nvSpPr>
        <p:spPr>
          <a:xfrm>
            <a:off x="1676400" y="2057400"/>
            <a:ext cx="2209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ounded Rectangle 5"/>
          <p:cNvSpPr/>
          <p:nvPr/>
        </p:nvSpPr>
        <p:spPr>
          <a:xfrm>
            <a:off x="4191000" y="2057400"/>
            <a:ext cx="2209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MACRO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05000" y="2209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     </a:t>
            </a:r>
            <a:r>
              <a:rPr lang="en-IN" sz="2400" b="1" dirty="0"/>
              <a:t>MICRO</a:t>
            </a:r>
          </a:p>
        </p:txBody>
      </p:sp>
    </p:spTree>
    <p:extLst>
      <p:ext uri="{BB962C8B-B14F-4D97-AF65-F5344CB8AC3E}">
        <p14:creationId xmlns:p14="http://schemas.microsoft.com/office/powerpoint/2010/main" val="1981993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Components of Micro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Corporate Resources</a:t>
            </a:r>
          </a:p>
          <a:p>
            <a:r>
              <a:rPr lang="en-IN" dirty="0"/>
              <a:t>Suppliers</a:t>
            </a:r>
          </a:p>
          <a:p>
            <a:r>
              <a:rPr lang="en-IN" dirty="0"/>
              <a:t>Customers</a:t>
            </a:r>
          </a:p>
          <a:p>
            <a:r>
              <a:rPr lang="en-IN" dirty="0"/>
              <a:t>Middlemen</a:t>
            </a:r>
          </a:p>
          <a:p>
            <a:r>
              <a:rPr lang="en-IN" dirty="0"/>
              <a:t>Competitors</a:t>
            </a:r>
          </a:p>
          <a:p>
            <a:r>
              <a:rPr lang="en-IN" dirty="0"/>
              <a:t>Society</a:t>
            </a:r>
          </a:p>
        </p:txBody>
      </p:sp>
    </p:spTree>
    <p:extLst>
      <p:ext uri="{BB962C8B-B14F-4D97-AF65-F5344CB8AC3E}">
        <p14:creationId xmlns:p14="http://schemas.microsoft.com/office/powerpoint/2010/main" val="526508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513</TotalTime>
  <Words>582</Words>
  <Application>Microsoft Office PowerPoint</Application>
  <PresentationFormat>On-screen Show (4:3)</PresentationFormat>
  <Paragraphs>124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Constantia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Inter- Relationship between Business and Environment</vt:lpstr>
      <vt:lpstr>PowerPoint Presentation</vt:lpstr>
      <vt:lpstr> COMPONENTS OF INTERNAL ENVIRONMENT</vt:lpstr>
      <vt:lpstr>PowerPoint Presentation</vt:lpstr>
      <vt:lpstr>Components of Micro Environment</vt:lpstr>
      <vt:lpstr>Components of Macro Environment</vt:lpstr>
      <vt:lpstr>          Educational Environment </vt:lpstr>
      <vt:lpstr>Impact of Education on Business</vt:lpstr>
      <vt:lpstr>Measures to improve standards in education</vt:lpstr>
      <vt:lpstr>Measures to improve education environment in India</vt:lpstr>
      <vt:lpstr>INTERNATIONAL ENVIRONMENT</vt:lpstr>
      <vt:lpstr>World Trade Organization (WTO)</vt:lpstr>
      <vt:lpstr>Objectives of WTO</vt:lpstr>
      <vt:lpstr>TRADING BLOCS</vt:lpstr>
      <vt:lpstr>NAFTA North American Free Trade Agreement </vt:lpstr>
      <vt:lpstr>SAARC- South Asian Nations for Regional Co-operation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Swati</dc:creator>
  <cp:lastModifiedBy>swati SURYANARAYANAN</cp:lastModifiedBy>
  <cp:revision>24</cp:revision>
  <dcterms:created xsi:type="dcterms:W3CDTF">2006-08-16T00:00:00Z</dcterms:created>
  <dcterms:modified xsi:type="dcterms:W3CDTF">2021-10-21T17:53:32Z</dcterms:modified>
</cp:coreProperties>
</file>